
<file path=[Content_Types].xml><?xml version="1.0" encoding="utf-8"?>
<Types xmlns="http://schemas.openxmlformats.org/package/2006/content-types">
  <Default Extension="mp3" ContentType="audio/m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12"/>
  </p:notesMasterIdLst>
  <p:handoutMasterIdLst>
    <p:handoutMasterId r:id="rId13"/>
  </p:handoutMasterIdLst>
  <p:sldIdLst>
    <p:sldId id="532" r:id="rId2"/>
    <p:sldId id="540" r:id="rId3"/>
    <p:sldId id="556" r:id="rId4"/>
    <p:sldId id="564" r:id="rId5"/>
    <p:sldId id="565" r:id="rId6"/>
    <p:sldId id="566" r:id="rId7"/>
    <p:sldId id="567" r:id="rId8"/>
    <p:sldId id="568" r:id="rId9"/>
    <p:sldId id="570" r:id="rId10"/>
    <p:sldId id="571" r:id="rId1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modifyVerifier cryptProviderType="rsaAES" cryptAlgorithmClass="hash" cryptAlgorithmType="typeAny" cryptAlgorithmSid="14" spinCount="100000" saltData="BHH5izL11mc/XGWEv1eQ2g==" hashData="uGaQamTtMYCVsqk0zB3dgAjDQa9l7ZO6/5Nf5zg60TT7dZk8w1q3OcqTlvJL43E+9qPxb3LdALMxHetZWDFbcw=="/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2D2D8A"/>
    <a:srgbClr val="009900"/>
    <a:srgbClr val="FF3399"/>
    <a:srgbClr val="663300"/>
    <a:srgbClr val="000000"/>
    <a:srgbClr val="00CC00"/>
    <a:srgbClr val="FF7C80"/>
    <a:srgbClr val="FFFF00"/>
    <a:srgbClr val="E4CC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94648"/>
  </p:normalViewPr>
  <p:slideViewPr>
    <p:cSldViewPr snapToGrid="0">
      <p:cViewPr varScale="1">
        <p:scale>
          <a:sx n="66" d="100"/>
          <a:sy n="66" d="100"/>
        </p:scale>
        <p:origin x="147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7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501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4684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5010" y="8684684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D5A5A5A-FCA7-4CD1-9C01-BF8749064A7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20.png>
</file>

<file path=ppt/media/image3.png>
</file>

<file path=ppt/media/image30.png>
</file>

<file path=ppt/media/image4.png>
</file>

<file path=ppt/media/image5.png>
</file>

<file path=ppt/media/image6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501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4684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5010" y="8684684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FF66F66-5D22-4197-8803-D385CB6E1B4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MS PGothic" pitchFamily="34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0653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3727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8712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0001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9211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4556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4661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53673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29934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F66F66-5D22-4197-8803-D385CB6E1B44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6499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6F4441-46A4-46C6-ACD9-2BE83BAE5CAB}" type="datetime1">
              <a:rPr lang="en-US" smtClean="0"/>
              <a:t>9/15/2020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EB2F0-A301-428E-B310-B3C15EA3497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873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49F9F0-B03D-4486-B3B7-EE0E70C51BF6}" type="datetime1">
              <a:rPr lang="en-US" smtClean="0"/>
              <a:t>9/15/2020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3F5AF-AA7A-4D70-861E-5749DAA02D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2823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0169BE-EE9C-4B33-B218-162F294B7082}" type="datetime1">
              <a:rPr lang="en-US" smtClean="0"/>
              <a:t>9/15/2020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74BE3C-8BB5-4126-9D61-F30A8C32B8B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315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5A7931-0CB6-4D91-861C-4B59E0954B7F}" type="datetime1">
              <a:rPr lang="en-US" smtClean="0"/>
              <a:t>9/15/2020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52E975-65DA-49A5-9519-670AAAB209A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5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FC236D-9756-4B0A-84C9-856292F56717}" type="datetime1">
              <a:rPr lang="en-US" smtClean="0"/>
              <a:t>9/15/2020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1667E5-B7FE-4726-950B-3B15484254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15784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06DCD9-EF22-4B07-94C5-CE4D33896496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678486-CBB1-4511-AF80-ACAE9B317AD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0079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DC1193-6F9D-4C16-8CB5-E72D4E89C027}" type="datetime1">
              <a:rPr lang="en-US" smtClean="0"/>
              <a:t>9/15/2020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CA44E2-FB15-4F2C-8675-63705E7A26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1099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BE2AD8-0520-493A-9247-2DB4176314C7}" type="datetime1">
              <a:rPr lang="en-US" smtClean="0"/>
              <a:t>9/15/2020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BEC2-052F-4643-B4E8-D6BF7BF4C32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0803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8ABC79-E44F-44A2-9135-D157C2D49801}" type="datetime1">
              <a:rPr lang="en-US" smtClean="0"/>
              <a:t>9/15/2020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D77569-195D-463C-9D5A-4CA081072D6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6739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8D83B1-2737-4EC9-BFCA-426D110F3C52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F96BDD-73C1-4FAB-A47F-9D2E18A5280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7857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88E765-8835-4072-802D-D316215842AA}" type="datetime1">
              <a:rPr lang="en-US" smtClean="0"/>
              <a:t>9/15/2020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51E7C7-895C-4904-830D-9E288E77501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3962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253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fld id="{59FD02D9-CD5E-4E5B-8EA1-E4FBA2EC6517}" type="datetime1">
              <a:rPr lang="en-US" smtClean="0"/>
              <a:t>9/15/2020</a:t>
            </a:fld>
            <a:endParaRPr lang="en-US"/>
          </a:p>
        </p:txBody>
      </p:sp>
      <p:sp>
        <p:nvSpPr>
          <p:cNvPr id="2253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78DAFCFD-5AD1-4D5A-8A2A-D3090EE803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MS PGothic" panose="020B0600070205080204" pitchFamily="34" charset="-128"/>
          <a:cs typeface="MS PGothic" pitchFamily="34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MS PGothic" panose="020B0600070205080204" pitchFamily="34" charset="-128"/>
          <a:cs typeface="MS PGothic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MS PGothic" panose="020B0600070205080204" pitchFamily="34" charset="-128"/>
          <a:cs typeface="MS PGothic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MS PGothic" panose="020B0600070205080204" pitchFamily="34" charset="-128"/>
          <a:cs typeface="MS PGothic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MS PGothic" panose="020B0600070205080204" pitchFamily="34" charset="-128"/>
          <a:cs typeface="MS PGothic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MS PGothic" panose="020B0600070205080204" pitchFamily="34" charset="-128"/>
          <a:cs typeface="MS PGothic" pitchFamily="34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30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1.png"/><Relationship Id="rId5" Type="http://schemas.openxmlformats.org/officeDocument/2006/relationships/image" Target="../media/image3.emf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798" y="543277"/>
            <a:ext cx="7772400" cy="1249317"/>
          </a:xfrm>
        </p:spPr>
        <p:txBody>
          <a:bodyPr/>
          <a:lstStyle/>
          <a:p>
            <a:pPr>
              <a:defRPr/>
            </a:pPr>
            <a:r>
              <a:rPr lang="en-US" altLang="en-US" sz="4000" b="1" dirty="0">
                <a:solidFill>
                  <a:schemeClr val="accent6">
                    <a:lumMod val="50000"/>
                  </a:schemeClr>
                </a:solidFill>
                <a:latin typeface="+mn-lt"/>
              </a:rPr>
              <a:t>ES 200: Summer 2019-2020</a:t>
            </a:r>
          </a:p>
        </p:txBody>
      </p:sp>
      <p:sp>
        <p:nvSpPr>
          <p:cNvPr id="307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80133" y="3190142"/>
            <a:ext cx="6383730" cy="3191608"/>
          </a:xfrm>
        </p:spPr>
        <p:txBody>
          <a:bodyPr/>
          <a:lstStyle/>
          <a:p>
            <a:pPr>
              <a:lnSpc>
                <a:spcPct val="80000"/>
              </a:lnSpc>
              <a:defRPr/>
            </a:pPr>
            <a:endParaRPr lang="en-US" altLang="en-US" sz="2000" dirty="0">
              <a:solidFill>
                <a:schemeClr val="accent6">
                  <a:lumMod val="50000"/>
                </a:schemeClr>
              </a:solidFill>
            </a:endParaRPr>
          </a:p>
          <a:p>
            <a:pPr>
              <a:lnSpc>
                <a:spcPct val="80000"/>
              </a:lnSpc>
              <a:defRPr/>
            </a:pPr>
            <a:r>
              <a:rPr lang="en-US" altLang="en-US" sz="2000" b="1" dirty="0"/>
              <a:t>Prof Tabish Nawaz (Module C)</a:t>
            </a:r>
          </a:p>
          <a:p>
            <a:pPr>
              <a:lnSpc>
                <a:spcPct val="80000"/>
              </a:lnSpc>
              <a:defRPr/>
            </a:pPr>
            <a:r>
              <a:rPr lang="en-IN" sz="2000" b="1" i="1" dirty="0">
                <a:solidFill>
                  <a:srgbClr val="0070C0"/>
                </a:solidFill>
                <a:latin typeface="Arial" charset="0"/>
              </a:rPr>
              <a:t>(tnawaz@iitb.ac.in)</a:t>
            </a:r>
          </a:p>
          <a:p>
            <a:pPr>
              <a:lnSpc>
                <a:spcPct val="80000"/>
              </a:lnSpc>
              <a:defRPr/>
            </a:pPr>
            <a:endParaRPr lang="en-US" altLang="en-US" sz="2000" b="1" dirty="0">
              <a:solidFill>
                <a:schemeClr val="accent6">
                  <a:lumMod val="50000"/>
                </a:schemeClr>
              </a:solidFill>
            </a:endParaRPr>
          </a:p>
          <a:p>
            <a:pPr>
              <a:lnSpc>
                <a:spcPct val="80000"/>
              </a:lnSpc>
              <a:defRPr/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</a:rPr>
              <a:t>Environmental Science and Engineering Dept., 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</a:rPr>
              <a:t>IIT Bombay</a:t>
            </a:r>
          </a:p>
          <a:p>
            <a:pPr>
              <a:lnSpc>
                <a:spcPct val="80000"/>
              </a:lnSpc>
              <a:defRPr/>
            </a:pPr>
            <a:endParaRPr lang="en-US" altLang="en-US" sz="2000" dirty="0">
              <a:solidFill>
                <a:schemeClr val="accent6">
                  <a:lumMod val="50000"/>
                </a:schemeClr>
              </a:solidFill>
            </a:endParaRPr>
          </a:p>
          <a:p>
            <a:pPr>
              <a:lnSpc>
                <a:spcPct val="80000"/>
              </a:lnSpc>
              <a:defRPr/>
            </a:pPr>
            <a:r>
              <a:rPr lang="en-US" altLang="en-US" sz="2000" b="1" i="1" dirty="0">
                <a:solidFill>
                  <a:schemeClr val="accent6">
                    <a:lumMod val="50000"/>
                  </a:schemeClr>
                </a:solidFill>
              </a:rPr>
              <a:t>* Instructor In-Charge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sz="2000" b="1" i="1" dirty="0">
                <a:solidFill>
                  <a:srgbClr val="0070C0"/>
                </a:solidFill>
              </a:rPr>
              <a:t>(vsethi@iitb.ac.in)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4D2538-19C5-478F-B72E-863001693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381750"/>
            <a:ext cx="2133600" cy="476250"/>
          </a:xfrm>
        </p:spPr>
        <p:txBody>
          <a:bodyPr/>
          <a:lstStyle/>
          <a:p>
            <a:pPr>
              <a:defRPr/>
            </a:pPr>
            <a:fld id="{5E9EB2F0-A301-428E-B310-B3C15EA34970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A7528F-4D4B-49AE-8C06-99E5F0612A09}"/>
              </a:ext>
            </a:extLst>
          </p:cNvPr>
          <p:cNvSpPr/>
          <p:nvPr/>
        </p:nvSpPr>
        <p:spPr>
          <a:xfrm>
            <a:off x="262730" y="1792594"/>
            <a:ext cx="8618537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defRPr/>
            </a:pPr>
            <a:r>
              <a:rPr lang="en-IN" sz="2800" b="1" dirty="0">
                <a:solidFill>
                  <a:schemeClr val="accent6">
                    <a:lumMod val="50000"/>
                  </a:schemeClr>
                </a:solidFill>
              </a:rPr>
              <a:t>Environmental Studies : Science and Engineering</a:t>
            </a:r>
          </a:p>
          <a:p>
            <a:pPr algn="ctr">
              <a:defRPr/>
            </a:pPr>
            <a:r>
              <a:rPr lang="en-US" sz="2800" b="1" dirty="0">
                <a:solidFill>
                  <a:srgbClr val="0070C0"/>
                </a:solidFill>
              </a:rPr>
              <a:t>M</a:t>
            </a:r>
            <a:r>
              <a:rPr lang="en-IN" sz="2800" b="1" dirty="0" err="1">
                <a:solidFill>
                  <a:srgbClr val="0070C0"/>
                </a:solidFill>
              </a:rPr>
              <a:t>odule</a:t>
            </a:r>
            <a:r>
              <a:rPr lang="en-IN" sz="2800" b="1" dirty="0">
                <a:solidFill>
                  <a:srgbClr val="0070C0"/>
                </a:solidFill>
              </a:rPr>
              <a:t> C: Solid Waste Management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9FC5FA-DA29-465A-ADD8-497112CE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6076"/>
            <a:ext cx="8229600" cy="746088"/>
          </a:xfrm>
        </p:spPr>
        <p:txBody>
          <a:bodyPr/>
          <a:lstStyle/>
          <a:p>
            <a:r>
              <a:rPr lang="en-IN" sz="3200" dirty="0"/>
              <a:t>Example Problem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DC29-6EDD-4F2E-9C0E-47A011216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" y="1005920"/>
            <a:ext cx="9144000" cy="610103"/>
          </a:xfrm>
        </p:spPr>
        <p:txBody>
          <a:bodyPr/>
          <a:lstStyle/>
          <a:p>
            <a:pPr marL="0" indent="0" algn="ctr">
              <a:buNone/>
            </a:pPr>
            <a:r>
              <a:rPr lang="en-US" sz="1800" u="sng" dirty="0"/>
              <a:t>Step 6</a:t>
            </a:r>
            <a:r>
              <a:rPr lang="en-US" sz="1800" dirty="0"/>
              <a:t>: Compare the values obtained by using the typical literature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B67A3-8174-40E9-86F8-85B655994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369086"/>
            <a:ext cx="2133600" cy="476250"/>
          </a:xfrm>
        </p:spPr>
        <p:txBody>
          <a:bodyPr/>
          <a:lstStyle/>
          <a:p>
            <a:pPr>
              <a:defRPr/>
            </a:pPr>
            <a:fld id="{DA52E975-65DA-49A5-9519-670AAAB209AF}" type="slidenum">
              <a:rPr lang="en-US" altLang="en-US" smtClean="0"/>
              <a:pPr>
                <a:defRPr/>
              </a:pPr>
              <a:t>10</a:t>
            </a:fld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09BDD68-E6F5-4620-BCC3-0685BE43C330}"/>
                  </a:ext>
                </a:extLst>
              </p:cNvPr>
              <p:cNvSpPr/>
              <p:nvPr/>
            </p:nvSpPr>
            <p:spPr>
              <a:xfrm>
                <a:off x="2933044" y="6161821"/>
                <a:ext cx="3277885" cy="610103"/>
              </a:xfrm>
              <a:prstGeom prst="rect">
                <a:avLst/>
              </a:prstGeom>
              <a:ln>
                <a:solidFill>
                  <a:srgbClr val="FF0000"/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kJ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kg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6110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type m:val="skw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𝑘𝑔</m:t>
                          </m:r>
                        </m:den>
                      </m:f>
                    </m:oMath>
                  </m:oMathPara>
                </a14:m>
                <a:endParaRPr lang="en-IN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09BDD68-E6F5-4620-BCC3-0685BE43C3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3044" y="6161821"/>
                <a:ext cx="3277885" cy="61010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9C49005-0EFE-4C2D-BF91-320B227645F9}"/>
                  </a:ext>
                </a:extLst>
              </p:cNvPr>
              <p:cNvSpPr txBox="1"/>
              <p:nvPr/>
            </p:nvSpPr>
            <p:spPr>
              <a:xfrm>
                <a:off x="968406" y="5387844"/>
                <a:ext cx="7207165" cy="69153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𝑑𝑟𝑦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𝑏𝑎𝑠𝑖𝑠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i="0">
                                  <a:latin typeface="Cambria Math" panose="02040503050406030204" pitchFamily="18" charset="0"/>
                                </a:rPr>
                                <m:t>kJ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i="0">
                                  <a:latin typeface="Cambria Math" panose="02040503050406030204" pitchFamily="18" charset="0"/>
                                </a:rPr>
                                <m:t>kg</m:t>
                              </m:r>
                            </m:den>
                          </m:f>
                        </m:e>
                      </m:d>
                      <m:r>
                        <a:rPr lang="en-IN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𝑎𝑠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𝑑𝑖𝑠𝑐𝑎𝑟𝑑𝑒𝑑</m:t>
                          </m:r>
                        </m:e>
                      </m:d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kJ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kg</m:t>
                              </m:r>
                            </m:den>
                          </m:f>
                        </m:e>
                      </m:d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100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100−</m:t>
                              </m:r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IN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9C49005-0EFE-4C2D-BF91-320B227645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8406" y="5387844"/>
                <a:ext cx="7207165" cy="69153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D5E61A50-1DF7-4E5E-A0BA-8143C32828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414683"/>
              </p:ext>
            </p:extLst>
          </p:nvPr>
        </p:nvGraphicFramePr>
        <p:xfrm>
          <a:off x="1276337" y="1495495"/>
          <a:ext cx="6591300" cy="3840480"/>
        </p:xfrm>
        <a:graphic>
          <a:graphicData uri="http://schemas.openxmlformats.org/drawingml/2006/table">
            <a:tbl>
              <a:tblPr/>
              <a:tblGrid>
                <a:gridCol w="1269389">
                  <a:extLst>
                    <a:ext uri="{9D8B030D-6E8A-4147-A177-3AD203B41FA5}">
                      <a16:colId xmlns:a16="http://schemas.microsoft.com/office/drawing/2014/main" val="2470293212"/>
                    </a:ext>
                  </a:extLst>
                </a:gridCol>
                <a:gridCol w="1497878">
                  <a:extLst>
                    <a:ext uri="{9D8B030D-6E8A-4147-A177-3AD203B41FA5}">
                      <a16:colId xmlns:a16="http://schemas.microsoft.com/office/drawing/2014/main" val="1988056522"/>
                    </a:ext>
                  </a:extLst>
                </a:gridCol>
                <a:gridCol w="2618114">
                  <a:extLst>
                    <a:ext uri="{9D8B030D-6E8A-4147-A177-3AD203B41FA5}">
                      <a16:colId xmlns:a16="http://schemas.microsoft.com/office/drawing/2014/main" val="2204047326"/>
                    </a:ext>
                  </a:extLst>
                </a:gridCol>
                <a:gridCol w="1205919">
                  <a:extLst>
                    <a:ext uri="{9D8B030D-6E8A-4147-A177-3AD203B41FA5}">
                      <a16:colId xmlns:a16="http://schemas.microsoft.com/office/drawing/2014/main" val="839428967"/>
                    </a:ext>
                  </a:extLst>
                </a:gridCol>
              </a:tblGrid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Component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Mass fraction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Typical Heating Value (kJ/kg)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Energy (kJ)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1870418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Newspaper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16750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251,250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5262891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Other papers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16750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402,000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2012502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Cardboard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16300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537,900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3482955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Plastics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0.49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32600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15,974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0914271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Yard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17.97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116,805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077714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Food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1.67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7,766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7380759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Glass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4.20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7691622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Ferrous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1.18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8977012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Dirt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2.01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14,070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3304887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∑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99.52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1,347,221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1231920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fontAlgn="ctr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9100443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pPr algn="ctr" fontAlgn="ctr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Energy Content                    (as-discarded)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13,537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015789"/>
                  </a:ext>
                </a:extLst>
              </a:tr>
            </a:tbl>
          </a:graphicData>
        </a:graphic>
      </p:graphicFrame>
      <p:pic>
        <p:nvPicPr>
          <p:cNvPr id="17" name="Lecture_2A_Slide_10">
            <a:hlinkClick r:id="" action="ppaction://media"/>
            <a:extLst>
              <a:ext uri="{FF2B5EF4-FFF2-40B4-BE49-F238E27FC236}">
                <a16:creationId xmlns:a16="http://schemas.microsoft.com/office/drawing/2014/main" id="{8D71D91D-E6E9-4161-B503-5F600B1D5D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2400" y="2225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60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0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19191" y="948783"/>
            <a:ext cx="7505609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0070C0"/>
                </a:solidFill>
              </a:rPr>
              <a:t>Solid Waste Management</a:t>
            </a:r>
          </a:p>
        </p:txBody>
      </p:sp>
      <p:sp>
        <p:nvSpPr>
          <p:cNvPr id="15365" name="Rectangle 11"/>
          <p:cNvSpPr>
            <a:spLocks noChangeArrowheads="1"/>
          </p:cNvSpPr>
          <p:nvPr/>
        </p:nvSpPr>
        <p:spPr bwMode="auto">
          <a:xfrm>
            <a:off x="3427409" y="195188"/>
            <a:ext cx="22891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719138">
              <a:spcBef>
                <a:spcPct val="20000"/>
              </a:spcBef>
              <a:buChar char="•"/>
              <a:tabLst>
                <a:tab pos="2154238" algn="l"/>
              </a:tabLst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719138">
              <a:spcBef>
                <a:spcPct val="20000"/>
              </a:spcBef>
              <a:buChar char="–"/>
              <a:tabLst>
                <a:tab pos="2154238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719138">
              <a:spcBef>
                <a:spcPct val="20000"/>
              </a:spcBef>
              <a:buChar char="•"/>
              <a:tabLst>
                <a:tab pos="2154238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719138">
              <a:spcBef>
                <a:spcPct val="20000"/>
              </a:spcBef>
              <a:buChar char="–"/>
              <a:tabLst>
                <a:tab pos="215423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719138">
              <a:spcBef>
                <a:spcPct val="20000"/>
              </a:spcBef>
              <a:buChar char="»"/>
              <a:tabLst>
                <a:tab pos="215423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7191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215423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7191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215423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7191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215423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7191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2154238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IN" altLang="en-US" sz="3600" b="1" u="sng" dirty="0">
                <a:solidFill>
                  <a:srgbClr val="0070C0"/>
                </a:solidFill>
              </a:rPr>
              <a:t>Module B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57A1D8-6EB9-417A-9E42-FE7AB2D97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01522" y="6381750"/>
            <a:ext cx="2133600" cy="476250"/>
          </a:xfrm>
        </p:spPr>
        <p:txBody>
          <a:bodyPr/>
          <a:lstStyle/>
          <a:p>
            <a:pPr>
              <a:defRPr/>
            </a:pPr>
            <a:fld id="{5E9EB2F0-A301-428E-B310-B3C15EA34970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720D73-C351-495B-AE73-B992FC1037C0}"/>
              </a:ext>
            </a:extLst>
          </p:cNvPr>
          <p:cNvSpPr/>
          <p:nvPr/>
        </p:nvSpPr>
        <p:spPr>
          <a:xfrm>
            <a:off x="317085" y="1926569"/>
            <a:ext cx="850981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u="sng" dirty="0"/>
              <a:t>Lecture-2 Appendix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2400" dirty="0"/>
              <a:t>Example problem</a:t>
            </a:r>
          </a:p>
          <a:p>
            <a:pPr marL="457200" indent="-457200" algn="ctr">
              <a:buFont typeface="Wingdings" panose="05000000000000000000" pitchFamily="2" charset="2"/>
              <a:buChar char="q"/>
            </a:pPr>
            <a:r>
              <a:rPr lang="en-US" sz="2400" dirty="0"/>
              <a:t>Chemical formula of waste</a:t>
            </a:r>
          </a:p>
          <a:p>
            <a:pPr marL="457200" indent="-457200" algn="ctr">
              <a:buFont typeface="Wingdings" panose="05000000000000000000" pitchFamily="2" charset="2"/>
              <a:buChar char="q"/>
            </a:pPr>
            <a:r>
              <a:rPr lang="en-US" sz="2400" dirty="0"/>
              <a:t>Energy content estimation</a:t>
            </a:r>
          </a:p>
          <a:p>
            <a:pPr marL="457200" indent="-457200" algn="ctr">
              <a:buFont typeface="Wingdings" panose="05000000000000000000" pitchFamily="2" charset="2"/>
              <a:buChar char="q"/>
            </a:pPr>
            <a:endParaRPr lang="en-IN" sz="2400" dirty="0"/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IN" sz="2400" dirty="0"/>
              <a:t>Typical data for energy content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D90DB9-3511-4821-8D60-0E0FF7128B9E}"/>
              </a:ext>
            </a:extLst>
          </p:cNvPr>
          <p:cNvSpPr/>
          <p:nvPr/>
        </p:nvSpPr>
        <p:spPr>
          <a:xfrm>
            <a:off x="8878" y="5058311"/>
            <a:ext cx="913512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u="sng" dirty="0"/>
              <a:t>References</a:t>
            </a:r>
            <a:r>
              <a:rPr lang="en-US" sz="1600" dirty="0"/>
              <a:t> </a:t>
            </a:r>
          </a:p>
          <a:p>
            <a:pPr marL="342900" indent="-342900">
              <a:buFont typeface="+mj-lt"/>
              <a:buAutoNum type="arabicParenR"/>
              <a:defRPr/>
            </a:pPr>
            <a:r>
              <a:rPr lang="en-US" sz="1600" dirty="0" err="1"/>
              <a:t>Sincero</a:t>
            </a:r>
            <a:r>
              <a:rPr lang="en-US" sz="1600" dirty="0"/>
              <a:t>, A.P., </a:t>
            </a:r>
            <a:r>
              <a:rPr lang="en-US" sz="1600" dirty="0" err="1"/>
              <a:t>Sincero</a:t>
            </a:r>
            <a:r>
              <a:rPr lang="en-US" sz="1600" dirty="0"/>
              <a:t>, G.A., Environmental Engineering: A design Approach, Ecology &amp; Environmental Studies, 2006, PHI, Delhi</a:t>
            </a:r>
          </a:p>
          <a:p>
            <a:pPr marL="342900" indent="-342900">
              <a:buFont typeface="+mj-lt"/>
              <a:buAutoNum type="arabicParenR"/>
              <a:defRPr/>
            </a:pPr>
            <a:r>
              <a:rPr lang="en-US" sz="1600" dirty="0"/>
              <a:t>Peavy, H.S., Rowe, D.R., </a:t>
            </a:r>
            <a:r>
              <a:rPr lang="en-US" sz="1600" dirty="0" err="1"/>
              <a:t>Tchobanoglous</a:t>
            </a:r>
            <a:r>
              <a:rPr lang="en-US" sz="1600" dirty="0"/>
              <a:t>, G., Environmental Engineering, 2013, McGraw Hill, Delhi</a:t>
            </a:r>
          </a:p>
        </p:txBody>
      </p:sp>
      <p:pic>
        <p:nvPicPr>
          <p:cNvPr id="3" name="Lecture_2A_Slide_2">
            <a:hlinkClick r:id="" action="ppaction://media"/>
            <a:extLst>
              <a:ext uri="{FF2B5EF4-FFF2-40B4-BE49-F238E27FC236}">
                <a16:creationId xmlns:a16="http://schemas.microsoft.com/office/drawing/2014/main" id="{498DECB8-00E2-47D1-8AF2-425378F780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9591" y="1951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7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9FC5FA-DA29-465A-ADD8-497112CE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6076"/>
            <a:ext cx="8229600" cy="746088"/>
          </a:xfrm>
        </p:spPr>
        <p:txBody>
          <a:bodyPr/>
          <a:lstStyle/>
          <a:p>
            <a:r>
              <a:rPr lang="en-IN" sz="3200" dirty="0"/>
              <a:t>Example Problem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DC29-6EDD-4F2E-9C0E-47A011216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58789"/>
            <a:ext cx="8229600" cy="1005986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Derive an </a:t>
            </a:r>
            <a:r>
              <a:rPr lang="en-US" sz="1800" u="sng" dirty="0">
                <a:solidFill>
                  <a:srgbClr val="FF3399"/>
                </a:solidFill>
              </a:rPr>
              <a:t>empirical organic formula and find the higher heating value</a:t>
            </a:r>
            <a:r>
              <a:rPr lang="en-US" sz="1800" dirty="0">
                <a:solidFill>
                  <a:srgbClr val="FF3399"/>
                </a:solidFill>
              </a:rPr>
              <a:t> </a:t>
            </a:r>
            <a:r>
              <a:rPr lang="en-US" sz="1800" dirty="0"/>
              <a:t>for the solid waste sample shown below, and given are the results from ultimate analysis of typical MSW components.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B67A3-8174-40E9-86F8-85B655994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369086"/>
            <a:ext cx="2133600" cy="476250"/>
          </a:xfrm>
        </p:spPr>
        <p:txBody>
          <a:bodyPr/>
          <a:lstStyle/>
          <a:p>
            <a:pPr>
              <a:defRPr/>
            </a:pPr>
            <a:fld id="{DA52E975-65DA-49A5-9519-670AAAB209AF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BD5FA4-9191-414B-86B2-FA27FF04242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 rot="-60000">
            <a:off x="4037528" y="2591684"/>
            <a:ext cx="5078261" cy="276578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3C25AF-FD89-4282-83E4-2298D8C1F92F}"/>
              </a:ext>
            </a:extLst>
          </p:cNvPr>
          <p:cNvSpPr/>
          <p:nvPr/>
        </p:nvSpPr>
        <p:spPr>
          <a:xfrm>
            <a:off x="4956827" y="2209026"/>
            <a:ext cx="2919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ighlight>
                  <a:srgbClr val="FFFF00"/>
                </a:highlight>
              </a:rPr>
              <a:t>Results from ultimate analysis</a:t>
            </a:r>
            <a:endParaRPr lang="en-IN" sz="1600" dirty="0">
              <a:highlight>
                <a:srgbClr val="FFFF00"/>
              </a:highlight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5862CD-14D0-40B0-946B-6400047DCB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64058"/>
              </p:ext>
            </p:extLst>
          </p:nvPr>
        </p:nvGraphicFramePr>
        <p:xfrm>
          <a:off x="342516" y="2205794"/>
          <a:ext cx="3556580" cy="4143758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263650">
                  <a:extLst>
                    <a:ext uri="{9D8B030D-6E8A-4147-A177-3AD203B41FA5}">
                      <a16:colId xmlns:a16="http://schemas.microsoft.com/office/drawing/2014/main" val="3191937173"/>
                    </a:ext>
                  </a:extLst>
                </a:gridCol>
                <a:gridCol w="958850">
                  <a:extLst>
                    <a:ext uri="{9D8B030D-6E8A-4147-A177-3AD203B41FA5}">
                      <a16:colId xmlns:a16="http://schemas.microsoft.com/office/drawing/2014/main" val="3141813273"/>
                    </a:ext>
                  </a:extLst>
                </a:gridCol>
                <a:gridCol w="1334080">
                  <a:extLst>
                    <a:ext uri="{9D8B030D-6E8A-4147-A177-3AD203B41FA5}">
                      <a16:colId xmlns:a16="http://schemas.microsoft.com/office/drawing/2014/main" val="1122927741"/>
                    </a:ext>
                  </a:extLst>
                </a:gridCol>
              </a:tblGrid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effectLst/>
                        </a:rPr>
                        <a:t>Component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>
                          <a:effectLst/>
                        </a:rPr>
                        <a:t>Mass (%)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effectLst/>
                        </a:rPr>
                        <a:t>Moisture (%)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68746649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Newspaper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>
                          <a:solidFill>
                            <a:srgbClr val="2D2D8A"/>
                          </a:solidFill>
                          <a:effectLst/>
                        </a:rPr>
                        <a:t>15</a:t>
                      </a:r>
                      <a:endParaRPr lang="en-US" sz="1600" b="0" i="0" u="none" strike="noStrike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6.0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27473758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Other papers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24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6.0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89588814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Cardboard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33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5.0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59366290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Glass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4.2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0.5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66339197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Plastics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0.49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2.0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81887424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>
                          <a:solidFill>
                            <a:srgbClr val="2D2D8A"/>
                          </a:solidFill>
                          <a:effectLst/>
                        </a:rPr>
                        <a:t>Aluminum</a:t>
                      </a:r>
                      <a:endParaRPr lang="en-US" sz="1600" b="0" i="0" u="none" strike="noStrike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0.13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0.5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04734716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>
                          <a:solidFill>
                            <a:srgbClr val="2D2D8A"/>
                          </a:solidFill>
                          <a:effectLst/>
                        </a:rPr>
                        <a:t>Ferrous</a:t>
                      </a:r>
                      <a:endParaRPr lang="en-US" sz="1600" b="0" i="0" u="none" strike="noStrike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1.18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0.5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0671437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>
                          <a:solidFill>
                            <a:srgbClr val="2D2D8A"/>
                          </a:solidFill>
                          <a:effectLst/>
                        </a:rPr>
                        <a:t>Nonferrous </a:t>
                      </a:r>
                      <a:endParaRPr lang="en-US" sz="1600" b="0" i="0" u="none" strike="noStrike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0.35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0.5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6910414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>
                          <a:solidFill>
                            <a:srgbClr val="2D2D8A"/>
                          </a:solidFill>
                          <a:effectLst/>
                        </a:rPr>
                        <a:t>Yard waste</a:t>
                      </a:r>
                      <a:endParaRPr lang="en-US" sz="1600" b="0" i="0" u="none" strike="noStrike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17.97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60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61624289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>
                          <a:solidFill>
                            <a:srgbClr val="2D2D8A"/>
                          </a:solidFill>
                          <a:effectLst/>
                        </a:rPr>
                        <a:t>Food waste</a:t>
                      </a:r>
                      <a:endParaRPr lang="en-US" sz="1600" b="0" i="0" u="none" strike="noStrike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1.67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60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95720979"/>
                  </a:ext>
                </a:extLst>
              </a:tr>
              <a:tr h="3117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>
                          <a:solidFill>
                            <a:srgbClr val="2D2D8A"/>
                          </a:solidFill>
                          <a:effectLst/>
                        </a:rPr>
                        <a:t>Dirt</a:t>
                      </a:r>
                      <a:endParaRPr lang="en-US" sz="1600" b="0" i="0" u="none" strike="noStrike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2.01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8.0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32257455"/>
                  </a:ext>
                </a:extLst>
              </a:tr>
              <a:tr h="40268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>
                          <a:solidFill>
                            <a:srgbClr val="2D2D8A"/>
                          </a:solidFill>
                          <a:effectLst/>
                        </a:rPr>
                        <a:t>∑</a:t>
                      </a:r>
                      <a:endParaRPr lang="en-US" sz="1600" b="0" i="0" u="none" strike="noStrike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100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rgbClr val="2D2D8A"/>
                          </a:solidFill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2D2D8A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38720109"/>
                  </a:ext>
                </a:extLst>
              </a:tr>
            </a:tbl>
          </a:graphicData>
        </a:graphic>
      </p:graphicFrame>
      <p:pic>
        <p:nvPicPr>
          <p:cNvPr id="6" name="Lecture_2A_Slide_3">
            <a:hlinkClick r:id="" action="ppaction://media"/>
            <a:extLst>
              <a:ext uri="{FF2B5EF4-FFF2-40B4-BE49-F238E27FC236}">
                <a16:creationId xmlns:a16="http://schemas.microsoft.com/office/drawing/2014/main" id="{2DFCBE4F-832D-495B-9E03-4CD1767A31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2400" y="1591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36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9FC5FA-DA29-465A-ADD8-497112CE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6076"/>
            <a:ext cx="8229600" cy="746088"/>
          </a:xfrm>
        </p:spPr>
        <p:txBody>
          <a:bodyPr/>
          <a:lstStyle/>
          <a:p>
            <a:r>
              <a:rPr lang="en-IN" sz="3200" dirty="0"/>
              <a:t>Example Problem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DC29-6EDD-4F2E-9C0E-47A011216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58789"/>
            <a:ext cx="8229600" cy="917496"/>
          </a:xfrm>
        </p:spPr>
        <p:txBody>
          <a:bodyPr/>
          <a:lstStyle/>
          <a:p>
            <a:pPr algn="just"/>
            <a:r>
              <a:rPr lang="en-US" sz="2000" u="sng" dirty="0"/>
              <a:t>Step 1</a:t>
            </a:r>
            <a:r>
              <a:rPr lang="en-US" sz="2000" dirty="0"/>
              <a:t>: Calculate dry-mass of each component for 100 kg basis </a:t>
            </a:r>
          </a:p>
          <a:p>
            <a:pPr marL="0" indent="0">
              <a:buNone/>
            </a:pPr>
            <a:r>
              <a:rPr lang="en-US" sz="2000" dirty="0"/>
              <a:t>					(e.g. (1 - 0.06) x 15 = 14.10)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B67A3-8174-40E9-86F8-85B655994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369086"/>
            <a:ext cx="2133600" cy="476250"/>
          </a:xfrm>
        </p:spPr>
        <p:txBody>
          <a:bodyPr/>
          <a:lstStyle/>
          <a:p>
            <a:pPr>
              <a:defRPr/>
            </a:pPr>
            <a:fld id="{DA52E975-65DA-49A5-9519-670AAAB209AF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CD50EB1-5035-4B48-9568-8612523FFF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077182"/>
              </p:ext>
            </p:extLst>
          </p:nvPr>
        </p:nvGraphicFramePr>
        <p:xfrm>
          <a:off x="1618840" y="2109227"/>
          <a:ext cx="5906320" cy="3689985"/>
        </p:xfrm>
        <a:graphic>
          <a:graphicData uri="http://schemas.openxmlformats.org/drawingml/2006/table">
            <a:tbl>
              <a:tblPr firstRow="1" bandRow="1"/>
              <a:tblGrid>
                <a:gridCol w="1566254">
                  <a:extLst>
                    <a:ext uri="{9D8B030D-6E8A-4147-A177-3AD203B41FA5}">
                      <a16:colId xmlns:a16="http://schemas.microsoft.com/office/drawing/2014/main" val="760718161"/>
                    </a:ext>
                  </a:extLst>
                </a:gridCol>
                <a:gridCol w="1186980">
                  <a:extLst>
                    <a:ext uri="{9D8B030D-6E8A-4147-A177-3AD203B41FA5}">
                      <a16:colId xmlns:a16="http://schemas.microsoft.com/office/drawing/2014/main" val="2956040255"/>
                    </a:ext>
                  </a:extLst>
                </a:gridCol>
                <a:gridCol w="1608395">
                  <a:extLst>
                    <a:ext uri="{9D8B030D-6E8A-4147-A177-3AD203B41FA5}">
                      <a16:colId xmlns:a16="http://schemas.microsoft.com/office/drawing/2014/main" val="1481001743"/>
                    </a:ext>
                  </a:extLst>
                </a:gridCol>
                <a:gridCol w="1544691">
                  <a:extLst>
                    <a:ext uri="{9D8B030D-6E8A-4147-A177-3AD203B41FA5}">
                      <a16:colId xmlns:a16="http://schemas.microsoft.com/office/drawing/2014/main" val="2275342136"/>
                    </a:ext>
                  </a:extLst>
                </a:gridCol>
              </a:tblGrid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Component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Mass (%)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Moisture (%)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Dry mass (kg)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3067172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Newspaper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6.0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14.10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8351115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Other papers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6.0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22.56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6722174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Cardboard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5.0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2453939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Glass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4.2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2655689"/>
                  </a:ext>
                </a:extLst>
              </a:tr>
              <a:tr h="26203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Plastics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0.49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2.0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8237473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Aluminum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0.13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524220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Ferrous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1.18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7954983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Nonferrous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0.35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2261765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Yard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17.97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5017039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Food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1.67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7372631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Dirt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2.01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8.0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146145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84.03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2456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4823BE2-13C3-4215-8AE2-78F1520FBD79}"/>
                  </a:ext>
                </a:extLst>
              </p:cNvPr>
              <p:cNvSpPr txBox="1"/>
              <p:nvPr/>
            </p:nvSpPr>
            <p:spPr>
              <a:xfrm>
                <a:off x="2716877" y="6069692"/>
                <a:ext cx="3710246" cy="5375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r>
                        <a:rPr lang="en-IN" sz="18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1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IN" sz="180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100−84.03</m:t>
                              </m:r>
                            </m:e>
                          </m:d>
                        </m:num>
                        <m:den>
                          <m:r>
                            <a:rPr lang="en-US" sz="180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00</m:t>
                          </m:r>
                        </m:den>
                      </m:f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100</m:t>
                          </m:r>
                        </m:e>
                      </m:d>
                      <m:r>
                        <a:rPr lang="en-US" sz="1800" b="0" i="0" smtClean="0">
                          <a:latin typeface="Cambria Math" panose="02040503050406030204" pitchFamily="18" charset="0"/>
                        </a:rPr>
                        <m:t>=15.97%</m:t>
                      </m:r>
                    </m:oMath>
                  </m:oMathPara>
                </a14:m>
                <a:endParaRPr lang="en-IN" sz="1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4823BE2-13C3-4215-8AE2-78F1520FBD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6877" y="6069692"/>
                <a:ext cx="3710246" cy="53751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Lecture_2A_Slide_4">
            <a:hlinkClick r:id="" action="ppaction://media"/>
            <a:extLst>
              <a:ext uri="{FF2B5EF4-FFF2-40B4-BE49-F238E27FC236}">
                <a16:creationId xmlns:a16="http://schemas.microsoft.com/office/drawing/2014/main" id="{9ABF314C-A243-4789-B90D-63C7B45E98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2400" y="1543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86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4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9FC5FA-DA29-465A-ADD8-497112CE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6076"/>
            <a:ext cx="8229600" cy="746088"/>
          </a:xfrm>
        </p:spPr>
        <p:txBody>
          <a:bodyPr/>
          <a:lstStyle/>
          <a:p>
            <a:r>
              <a:rPr lang="en-IN" sz="3200" dirty="0"/>
              <a:t>Example Problem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DC29-6EDD-4F2E-9C0E-47A011216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028800"/>
            <a:ext cx="8229600" cy="1036712"/>
          </a:xfrm>
        </p:spPr>
        <p:txBody>
          <a:bodyPr/>
          <a:lstStyle/>
          <a:p>
            <a:pPr algn="just"/>
            <a:r>
              <a:rPr lang="en-US" sz="2000" u="sng" dirty="0"/>
              <a:t>Step 2</a:t>
            </a:r>
            <a:r>
              <a:rPr lang="en-US" sz="2000" dirty="0"/>
              <a:t>: Based on dry-mass and results from the ultimate analysis, calculate the mass elemental composition  </a:t>
            </a:r>
          </a:p>
          <a:p>
            <a:pPr marL="0" indent="0" algn="just">
              <a:buNone/>
            </a:pPr>
            <a:r>
              <a:rPr lang="en-US" sz="2000" dirty="0"/>
              <a:t>		(e.g. 14.10 x 0.44 “C” from ultimate analysis = 6.204)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B67A3-8174-40E9-86F8-85B655994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369086"/>
            <a:ext cx="2133600" cy="476250"/>
          </a:xfrm>
        </p:spPr>
        <p:txBody>
          <a:bodyPr/>
          <a:lstStyle/>
          <a:p>
            <a:pPr>
              <a:defRPr/>
            </a:pPr>
            <a:fld id="{DA52E975-65DA-49A5-9519-670AAAB209AF}" type="slidenum">
              <a:rPr lang="en-US" altLang="en-US" smtClean="0"/>
              <a:pPr>
                <a:defRPr/>
              </a:pPr>
              <a:t>5</a:t>
            </a:fld>
            <a:endParaRPr lang="en-US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6140F9-7071-45F4-9965-C09034E5111D}"/>
              </a:ext>
            </a:extLst>
          </p:cNvPr>
          <p:cNvSpPr/>
          <p:nvPr/>
        </p:nvSpPr>
        <p:spPr>
          <a:xfrm>
            <a:off x="0" y="6396402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i="1" dirty="0"/>
              <a:t>* Excluded glass, aluminum, ferrous, nonferrous and dirt in the organic calculation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5585F35-EE07-484F-8582-64319E34BE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0015501"/>
              </p:ext>
            </p:extLst>
          </p:nvPr>
        </p:nvGraphicFramePr>
        <p:xfrm>
          <a:off x="1087388" y="2262148"/>
          <a:ext cx="6969221" cy="3932136"/>
        </p:xfrm>
        <a:graphic>
          <a:graphicData uri="http://schemas.openxmlformats.org/drawingml/2006/table">
            <a:tbl>
              <a:tblPr firstRow="1" bandRow="1"/>
              <a:tblGrid>
                <a:gridCol w="1373245">
                  <a:extLst>
                    <a:ext uri="{9D8B030D-6E8A-4147-A177-3AD203B41FA5}">
                      <a16:colId xmlns:a16="http://schemas.microsoft.com/office/drawing/2014/main" val="422631332"/>
                    </a:ext>
                  </a:extLst>
                </a:gridCol>
                <a:gridCol w="1455640">
                  <a:extLst>
                    <a:ext uri="{9D8B030D-6E8A-4147-A177-3AD203B41FA5}">
                      <a16:colId xmlns:a16="http://schemas.microsoft.com/office/drawing/2014/main" val="3340742192"/>
                    </a:ext>
                  </a:extLst>
                </a:gridCol>
                <a:gridCol w="772450">
                  <a:extLst>
                    <a:ext uri="{9D8B030D-6E8A-4147-A177-3AD203B41FA5}">
                      <a16:colId xmlns:a16="http://schemas.microsoft.com/office/drawing/2014/main" val="687188681"/>
                    </a:ext>
                  </a:extLst>
                </a:gridCol>
                <a:gridCol w="648859">
                  <a:extLst>
                    <a:ext uri="{9D8B030D-6E8A-4147-A177-3AD203B41FA5}">
                      <a16:colId xmlns:a16="http://schemas.microsoft.com/office/drawing/2014/main" val="2785614386"/>
                    </a:ext>
                  </a:extLst>
                </a:gridCol>
                <a:gridCol w="772450">
                  <a:extLst>
                    <a:ext uri="{9D8B030D-6E8A-4147-A177-3AD203B41FA5}">
                      <a16:colId xmlns:a16="http://schemas.microsoft.com/office/drawing/2014/main" val="672551054"/>
                    </a:ext>
                  </a:extLst>
                </a:gridCol>
                <a:gridCol w="648859">
                  <a:extLst>
                    <a:ext uri="{9D8B030D-6E8A-4147-A177-3AD203B41FA5}">
                      <a16:colId xmlns:a16="http://schemas.microsoft.com/office/drawing/2014/main" val="1762759157"/>
                    </a:ext>
                  </a:extLst>
                </a:gridCol>
                <a:gridCol w="648859">
                  <a:extLst>
                    <a:ext uri="{9D8B030D-6E8A-4147-A177-3AD203B41FA5}">
                      <a16:colId xmlns:a16="http://schemas.microsoft.com/office/drawing/2014/main" val="2279463717"/>
                    </a:ext>
                  </a:extLst>
                </a:gridCol>
                <a:gridCol w="648859">
                  <a:extLst>
                    <a:ext uri="{9D8B030D-6E8A-4147-A177-3AD203B41FA5}">
                      <a16:colId xmlns:a16="http://schemas.microsoft.com/office/drawing/2014/main" val="3711138673"/>
                    </a:ext>
                  </a:extLst>
                </a:gridCol>
              </a:tblGrid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Component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Dry mass (kg)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H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O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Ash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856978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Newspaper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14.10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6.204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0.846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6.204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0.042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0.028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0.776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2327890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Other papers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22.56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9.926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1.354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9.926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0.045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1.241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6483725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Cardboard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31.35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13.794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1.881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13.794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0.063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1.724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9149821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Glass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4.18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8757834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Plastics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0.48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0.288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0.034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0.110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0.048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0009298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Aluminum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0.13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364835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Ferrous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1.17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655030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Nonferrous 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0.35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5178349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Yard waste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7.19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3.450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0.431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2.731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0.216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0.022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0.338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5819065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Food waste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0.67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0.334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0.040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0.254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0.020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0.003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0.017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1481732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Dirt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1.85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663428"/>
                  </a:ext>
                </a:extLst>
              </a:tr>
              <a:tr h="30247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∑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84.03</a:t>
                      </a:r>
                    </a:p>
                  </a:txBody>
                  <a:tcPr marL="9050" marR="9050" marT="905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050" marR="9050" marT="90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8316558"/>
                  </a:ext>
                </a:extLst>
              </a:tr>
            </a:tbl>
          </a:graphicData>
        </a:graphic>
      </p:graphicFrame>
      <p:pic>
        <p:nvPicPr>
          <p:cNvPr id="3" name="Lecture_2A_Slide_5">
            <a:hlinkClick r:id="" action="ppaction://media"/>
            <a:extLst>
              <a:ext uri="{FF2B5EF4-FFF2-40B4-BE49-F238E27FC236}">
                <a16:creationId xmlns:a16="http://schemas.microsoft.com/office/drawing/2014/main" id="{C972FF89-3214-44AB-B0C7-F0F89CF32F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399" y="2225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985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9FC5FA-DA29-465A-ADD8-497112CE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6076"/>
            <a:ext cx="8229600" cy="746088"/>
          </a:xfrm>
        </p:spPr>
        <p:txBody>
          <a:bodyPr/>
          <a:lstStyle/>
          <a:p>
            <a:r>
              <a:rPr lang="en-IN" sz="3200" dirty="0"/>
              <a:t>Example Problem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DC29-6EDD-4F2E-9C0E-47A011216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82641"/>
            <a:ext cx="9144000" cy="1005986"/>
          </a:xfrm>
        </p:spPr>
        <p:txBody>
          <a:bodyPr/>
          <a:lstStyle/>
          <a:p>
            <a:pPr marL="0" indent="0" algn="just">
              <a:buNone/>
            </a:pPr>
            <a:r>
              <a:rPr lang="en-US" sz="1800" u="sng" dirty="0"/>
              <a:t>Step 3</a:t>
            </a:r>
            <a:r>
              <a:rPr lang="en-US" sz="1800" dirty="0"/>
              <a:t>: Calculate the mass and molar fraction for each element </a:t>
            </a:r>
          </a:p>
          <a:p>
            <a:pPr marL="0" indent="0" algn="ctr">
              <a:buNone/>
            </a:pPr>
            <a:r>
              <a:rPr lang="en-US" sz="1800" dirty="0"/>
              <a:t>(e.g. 6.2 + 9.93 + 13.79 + 0.288 + 3.45 + 0.34 = 34; 34/76.35 = 44.5%</a:t>
            </a:r>
          </a:p>
          <a:p>
            <a:pPr marL="0" indent="0" algn="ctr">
              <a:buNone/>
            </a:pPr>
            <a:r>
              <a:rPr lang="en-US" sz="1800" dirty="0"/>
              <a:t>Making the lowest constituent (S) a unit; 5/5 = as the division factor)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B67A3-8174-40E9-86F8-85B655994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369086"/>
            <a:ext cx="2133600" cy="476250"/>
          </a:xfrm>
        </p:spPr>
        <p:txBody>
          <a:bodyPr/>
          <a:lstStyle/>
          <a:p>
            <a:pPr>
              <a:defRPr/>
            </a:pPr>
            <a:fld id="{DA52E975-65DA-49A5-9519-670AAAB209AF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A559766-CDD4-4A45-8A46-9D39CB9A9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3335234"/>
              </p:ext>
            </p:extLst>
          </p:nvPr>
        </p:nvGraphicFramePr>
        <p:xfrm>
          <a:off x="665519" y="2320777"/>
          <a:ext cx="7812959" cy="3346827"/>
        </p:xfrm>
        <a:graphic>
          <a:graphicData uri="http://schemas.openxmlformats.org/drawingml/2006/table">
            <a:tbl>
              <a:tblPr/>
              <a:tblGrid>
                <a:gridCol w="1578657">
                  <a:extLst>
                    <a:ext uri="{9D8B030D-6E8A-4147-A177-3AD203B41FA5}">
                      <a16:colId xmlns:a16="http://schemas.microsoft.com/office/drawing/2014/main" val="1359501461"/>
                    </a:ext>
                  </a:extLst>
                </a:gridCol>
                <a:gridCol w="1480865">
                  <a:extLst>
                    <a:ext uri="{9D8B030D-6E8A-4147-A177-3AD203B41FA5}">
                      <a16:colId xmlns:a16="http://schemas.microsoft.com/office/drawing/2014/main" val="1928843716"/>
                    </a:ext>
                  </a:extLst>
                </a:gridCol>
                <a:gridCol w="869659">
                  <a:extLst>
                    <a:ext uri="{9D8B030D-6E8A-4147-A177-3AD203B41FA5}">
                      <a16:colId xmlns:a16="http://schemas.microsoft.com/office/drawing/2014/main" val="1495851114"/>
                    </a:ext>
                  </a:extLst>
                </a:gridCol>
                <a:gridCol w="785836">
                  <a:extLst>
                    <a:ext uri="{9D8B030D-6E8A-4147-A177-3AD203B41FA5}">
                      <a16:colId xmlns:a16="http://schemas.microsoft.com/office/drawing/2014/main" val="3186330343"/>
                    </a:ext>
                  </a:extLst>
                </a:gridCol>
                <a:gridCol w="869659">
                  <a:extLst>
                    <a:ext uri="{9D8B030D-6E8A-4147-A177-3AD203B41FA5}">
                      <a16:colId xmlns:a16="http://schemas.microsoft.com/office/drawing/2014/main" val="767371894"/>
                    </a:ext>
                  </a:extLst>
                </a:gridCol>
                <a:gridCol w="743925">
                  <a:extLst>
                    <a:ext uri="{9D8B030D-6E8A-4147-A177-3AD203B41FA5}">
                      <a16:colId xmlns:a16="http://schemas.microsoft.com/office/drawing/2014/main" val="2772572"/>
                    </a:ext>
                  </a:extLst>
                </a:gridCol>
                <a:gridCol w="743925">
                  <a:extLst>
                    <a:ext uri="{9D8B030D-6E8A-4147-A177-3AD203B41FA5}">
                      <a16:colId xmlns:a16="http://schemas.microsoft.com/office/drawing/2014/main" val="2893096656"/>
                    </a:ext>
                  </a:extLst>
                </a:gridCol>
                <a:gridCol w="740433">
                  <a:extLst>
                    <a:ext uri="{9D8B030D-6E8A-4147-A177-3AD203B41FA5}">
                      <a16:colId xmlns:a16="http://schemas.microsoft.com/office/drawing/2014/main" val="3440629067"/>
                    </a:ext>
                  </a:extLst>
                </a:gridCol>
              </a:tblGrid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Component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Dry mass (kg)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Ash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244822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Newspaper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14.10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6.204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0.846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6.204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0.776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5293687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Other papers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22.56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9.926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1.354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9.926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1.241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458327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Cardboard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31.35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13.794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1.881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13.794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0.063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1.724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8212264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Plastics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0.288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0.110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0814356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Yard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7.19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3.450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0.431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2.731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0.216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0.338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5631988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Food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0.67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0.334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0.254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0.017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622150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∑ mass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76.35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34.00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4.59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33.02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4.14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9718665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% mass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44.5%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6.01%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43.3%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0.58%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0.21%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5.43%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6096926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∑ moles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2833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4586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2064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31.43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7600835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FF3399"/>
                          </a:solidFill>
                          <a:effectLst/>
                          <a:latin typeface="Arial" panose="020B0604020202020204" pitchFamily="34" charset="0"/>
                        </a:rPr>
                        <a:t>adjusted moles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FF3399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FF3399"/>
                          </a:solidFill>
                          <a:effectLst/>
                          <a:latin typeface="Arial" panose="020B0604020202020204" pitchFamily="34" charset="0"/>
                        </a:rPr>
                        <a:t>566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FF3399"/>
                          </a:solidFill>
                          <a:effectLst/>
                          <a:latin typeface="Arial" panose="020B0604020202020204" pitchFamily="34" charset="0"/>
                        </a:rPr>
                        <a:t>916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FF3399"/>
                          </a:solidFill>
                          <a:effectLst/>
                          <a:latin typeface="Arial" panose="020B0604020202020204" pitchFamily="34" charset="0"/>
                        </a:rPr>
                        <a:t>412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FF3399"/>
                          </a:solidFill>
                          <a:effectLst/>
                          <a:latin typeface="Arial" panose="020B0604020202020204" pitchFamily="34" charset="0"/>
                        </a:rPr>
                        <a:t>6.3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FF3399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FF3399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841041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3B3E7A6-7998-494A-A264-E6EFD75FF95F}"/>
              </a:ext>
            </a:extLst>
          </p:cNvPr>
          <p:cNvSpPr/>
          <p:nvPr/>
        </p:nvSpPr>
        <p:spPr>
          <a:xfrm>
            <a:off x="840657" y="5999754"/>
            <a:ext cx="74626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i="1" dirty="0"/>
              <a:t>Empirical organic formula for the solid waste = </a:t>
            </a:r>
            <a:r>
              <a:rPr lang="en-US" sz="1800" i="1" dirty="0">
                <a:solidFill>
                  <a:srgbClr val="FF3399"/>
                </a:solidFill>
              </a:rPr>
              <a:t>C</a:t>
            </a:r>
            <a:r>
              <a:rPr lang="en-US" sz="1800" i="1" baseline="-25000" dirty="0">
                <a:solidFill>
                  <a:srgbClr val="FF3399"/>
                </a:solidFill>
              </a:rPr>
              <a:t>566 </a:t>
            </a:r>
            <a:r>
              <a:rPr lang="en-US" sz="1800" i="1" dirty="0">
                <a:solidFill>
                  <a:srgbClr val="FF3399"/>
                </a:solidFill>
              </a:rPr>
              <a:t>H</a:t>
            </a:r>
            <a:r>
              <a:rPr lang="en-US" sz="1800" i="1" baseline="-25000" dirty="0">
                <a:solidFill>
                  <a:srgbClr val="FF3399"/>
                </a:solidFill>
              </a:rPr>
              <a:t>916 </a:t>
            </a:r>
            <a:r>
              <a:rPr lang="en-US" sz="1800" i="1" dirty="0">
                <a:solidFill>
                  <a:srgbClr val="FF3399"/>
                </a:solidFill>
              </a:rPr>
              <a:t>O</a:t>
            </a:r>
            <a:r>
              <a:rPr lang="en-US" sz="1800" i="1" baseline="-25000" dirty="0">
                <a:solidFill>
                  <a:srgbClr val="FF3399"/>
                </a:solidFill>
              </a:rPr>
              <a:t>412 </a:t>
            </a:r>
            <a:r>
              <a:rPr lang="en-US" sz="1800" i="1" dirty="0">
                <a:solidFill>
                  <a:srgbClr val="FF3399"/>
                </a:solidFill>
              </a:rPr>
              <a:t>N</a:t>
            </a:r>
            <a:r>
              <a:rPr lang="en-US" sz="1800" i="1" baseline="-25000" dirty="0">
                <a:solidFill>
                  <a:srgbClr val="FF3399"/>
                </a:solidFill>
              </a:rPr>
              <a:t>6.3 </a:t>
            </a:r>
            <a:r>
              <a:rPr lang="en-US" sz="1800" i="1" dirty="0">
                <a:solidFill>
                  <a:srgbClr val="FF3399"/>
                </a:solidFill>
              </a:rPr>
              <a:t>S</a:t>
            </a:r>
          </a:p>
        </p:txBody>
      </p:sp>
      <p:pic>
        <p:nvPicPr>
          <p:cNvPr id="3" name="Lecture_2A_Slide_6">
            <a:hlinkClick r:id="" action="ppaction://media"/>
            <a:extLst>
              <a:ext uri="{FF2B5EF4-FFF2-40B4-BE49-F238E27FC236}">
                <a16:creationId xmlns:a16="http://schemas.microsoft.com/office/drawing/2014/main" id="{BF79CCC8-344D-42DD-9E31-3A673CE1CF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" y="1543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876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9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9FC5FA-DA29-465A-ADD8-497112CE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6076"/>
            <a:ext cx="8229600" cy="746088"/>
          </a:xfrm>
        </p:spPr>
        <p:txBody>
          <a:bodyPr/>
          <a:lstStyle/>
          <a:p>
            <a:r>
              <a:rPr lang="en-IN" sz="3200" dirty="0"/>
              <a:t>Example Problem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DC29-6EDD-4F2E-9C0E-47A011216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58788"/>
            <a:ext cx="9144000" cy="1005986"/>
          </a:xfrm>
        </p:spPr>
        <p:txBody>
          <a:bodyPr/>
          <a:lstStyle/>
          <a:p>
            <a:pPr marL="0" indent="0" algn="ctr">
              <a:buNone/>
            </a:pPr>
            <a:r>
              <a:rPr lang="en-US" sz="1800" u="sng" dirty="0"/>
              <a:t>Step 4</a:t>
            </a:r>
            <a:r>
              <a:rPr lang="en-US" sz="1800" dirty="0"/>
              <a:t>: Calculate the higher heating value using modified Dulong formula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B67A3-8174-40E9-86F8-85B655994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369086"/>
            <a:ext cx="2133600" cy="476250"/>
          </a:xfrm>
        </p:spPr>
        <p:txBody>
          <a:bodyPr/>
          <a:lstStyle/>
          <a:p>
            <a:pPr>
              <a:defRPr/>
            </a:pPr>
            <a:fld id="{DA52E975-65DA-49A5-9519-670AAAB209AF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2B0A292-0DAD-4047-B2AC-1F4EF3CFAC5D}"/>
                  </a:ext>
                </a:extLst>
              </p:cNvPr>
              <p:cNvSpPr txBox="1"/>
              <p:nvPr/>
            </p:nvSpPr>
            <p:spPr>
              <a:xfrm>
                <a:off x="1158275" y="5203194"/>
                <a:ext cx="6827446" cy="7159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sz="18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kJ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sz="18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kg</m:t>
                              </m:r>
                            </m:den>
                          </m:f>
                        </m:e>
                      </m:d>
                      <m:r>
                        <a:rPr lang="en-IN" sz="180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IN" sz="1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337</m:t>
                          </m:r>
                          <m:r>
                            <a:rPr lang="en-US" sz="18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44.5</m:t>
                          </m:r>
                        </m:e>
                      </m:d>
                      <m:r>
                        <a:rPr lang="en-US" sz="1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14</m:t>
                          </m:r>
                          <m:r>
                            <a:rPr lang="en-US" sz="1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28</m:t>
                          </m:r>
                          <m:r>
                            <a:rPr lang="en-US" sz="1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d>
                            <m:dPr>
                              <m:ctrlP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6.01</m:t>
                              </m:r>
                              <m:r>
                                <a:rPr lang="en-US" sz="18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43.3</m:t>
                                  </m:r>
                                </m:num>
                                <m:den>
                                  <m:r>
                                    <a:rPr lang="en-US" sz="18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8</m:t>
                                  </m:r>
                                </m:den>
                              </m:f>
                            </m:e>
                          </m:d>
                        </m:e>
                      </m:d>
                      <m:r>
                        <a:rPr lang="en-US" sz="1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9 </m:t>
                          </m:r>
                          <m:r>
                            <a:rPr lang="en-US" sz="1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0.16</m:t>
                          </m:r>
                        </m:e>
                      </m:d>
                    </m:oMath>
                  </m:oMathPara>
                </a14:m>
                <a:endParaRPr lang="en-US" sz="1800" b="0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2B0A292-0DAD-4047-B2AC-1F4EF3CFAC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8275" y="5203194"/>
                <a:ext cx="6827446" cy="71590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A559766-CDD4-4A45-8A46-9D39CB9A9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0632041"/>
              </p:ext>
            </p:extLst>
          </p:nvPr>
        </p:nvGraphicFramePr>
        <p:xfrm>
          <a:off x="665519" y="1561781"/>
          <a:ext cx="7812959" cy="2738313"/>
        </p:xfrm>
        <a:graphic>
          <a:graphicData uri="http://schemas.openxmlformats.org/drawingml/2006/table">
            <a:tbl>
              <a:tblPr/>
              <a:tblGrid>
                <a:gridCol w="1578657">
                  <a:extLst>
                    <a:ext uri="{9D8B030D-6E8A-4147-A177-3AD203B41FA5}">
                      <a16:colId xmlns:a16="http://schemas.microsoft.com/office/drawing/2014/main" val="1359501461"/>
                    </a:ext>
                  </a:extLst>
                </a:gridCol>
                <a:gridCol w="1480865">
                  <a:extLst>
                    <a:ext uri="{9D8B030D-6E8A-4147-A177-3AD203B41FA5}">
                      <a16:colId xmlns:a16="http://schemas.microsoft.com/office/drawing/2014/main" val="1928843716"/>
                    </a:ext>
                  </a:extLst>
                </a:gridCol>
                <a:gridCol w="869659">
                  <a:extLst>
                    <a:ext uri="{9D8B030D-6E8A-4147-A177-3AD203B41FA5}">
                      <a16:colId xmlns:a16="http://schemas.microsoft.com/office/drawing/2014/main" val="1495851114"/>
                    </a:ext>
                  </a:extLst>
                </a:gridCol>
                <a:gridCol w="785836">
                  <a:extLst>
                    <a:ext uri="{9D8B030D-6E8A-4147-A177-3AD203B41FA5}">
                      <a16:colId xmlns:a16="http://schemas.microsoft.com/office/drawing/2014/main" val="3186330343"/>
                    </a:ext>
                  </a:extLst>
                </a:gridCol>
                <a:gridCol w="869659">
                  <a:extLst>
                    <a:ext uri="{9D8B030D-6E8A-4147-A177-3AD203B41FA5}">
                      <a16:colId xmlns:a16="http://schemas.microsoft.com/office/drawing/2014/main" val="767371894"/>
                    </a:ext>
                  </a:extLst>
                </a:gridCol>
                <a:gridCol w="743925">
                  <a:extLst>
                    <a:ext uri="{9D8B030D-6E8A-4147-A177-3AD203B41FA5}">
                      <a16:colId xmlns:a16="http://schemas.microsoft.com/office/drawing/2014/main" val="2772572"/>
                    </a:ext>
                  </a:extLst>
                </a:gridCol>
                <a:gridCol w="743925">
                  <a:extLst>
                    <a:ext uri="{9D8B030D-6E8A-4147-A177-3AD203B41FA5}">
                      <a16:colId xmlns:a16="http://schemas.microsoft.com/office/drawing/2014/main" val="2893096656"/>
                    </a:ext>
                  </a:extLst>
                </a:gridCol>
                <a:gridCol w="740433">
                  <a:extLst>
                    <a:ext uri="{9D8B030D-6E8A-4147-A177-3AD203B41FA5}">
                      <a16:colId xmlns:a16="http://schemas.microsoft.com/office/drawing/2014/main" val="3440629067"/>
                    </a:ext>
                  </a:extLst>
                </a:gridCol>
              </a:tblGrid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Component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Dry mass (kg)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Ash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244822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Newspaper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14.10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6.204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0.846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6.204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0.776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5293687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Other papers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22.56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9.926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1.354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9.926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1.241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458327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Cardboard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31.35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13.794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1.881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13.794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0.063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1.724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8212264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Plastics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0.288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0.110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0814356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Yard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7.19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3.450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0.431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2.731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0.216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0.338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5631988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2D2D8A"/>
                          </a:solidFill>
                          <a:effectLst/>
                          <a:latin typeface="Arial" panose="020B0604020202020204" pitchFamily="34" charset="0"/>
                        </a:rPr>
                        <a:t>Food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0.67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0.334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0.254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0.017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622150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∑ mass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76.35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34.00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4.59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33.02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0.16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4.14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9718665"/>
                  </a:ext>
                </a:extLst>
              </a:tr>
              <a:tr h="30425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% mass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44.5%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6.01%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43.3%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0.58%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0.21%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9900"/>
                          </a:solidFill>
                          <a:effectLst/>
                          <a:latin typeface="Arial" panose="020B0604020202020204" pitchFamily="34" charset="0"/>
                        </a:rPr>
                        <a:t>5.43%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609692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58A63B2-7A3A-470E-8668-2F82597B6CD7}"/>
                  </a:ext>
                </a:extLst>
              </p:cNvPr>
              <p:cNvSpPr txBox="1"/>
              <p:nvPr/>
            </p:nvSpPr>
            <p:spPr>
              <a:xfrm>
                <a:off x="2455553" y="4476057"/>
                <a:ext cx="4232890" cy="6223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sz="1800" i="0">
                                  <a:latin typeface="Cambria Math" panose="02040503050406030204" pitchFamily="18" charset="0"/>
                                </a:rPr>
                                <m:t>kJ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sz="1800" i="0">
                                  <a:latin typeface="Cambria Math" panose="02040503050406030204" pitchFamily="18" charset="0"/>
                                </a:rPr>
                                <m:t>kg</m:t>
                              </m:r>
                            </m:den>
                          </m:f>
                        </m:e>
                      </m:d>
                      <m:r>
                        <a:rPr lang="en-IN" sz="180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0" smtClean="0">
                          <a:latin typeface="Cambria Math" panose="02040503050406030204" pitchFamily="18" charset="0"/>
                        </a:rPr>
                        <m:t>337 </m:t>
                      </m:r>
                      <m:r>
                        <m:rPr>
                          <m:sty m:val="p"/>
                        </m:rPr>
                        <a:rPr lang="en-US" sz="1800" b="0" i="0" smtClean="0">
                          <a:latin typeface="Cambria Math" panose="02040503050406030204" pitchFamily="18" charset="0"/>
                        </a:rPr>
                        <m:t>C</m:t>
                      </m:r>
                      <m:r>
                        <a:rPr lang="en-US" sz="1800" b="0" i="0" smtClean="0">
                          <a:latin typeface="Cambria Math" panose="02040503050406030204" pitchFamily="18" charset="0"/>
                        </a:rPr>
                        <m:t>+1428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O</m:t>
                              </m:r>
                            </m:num>
                            <m:den>
                              <m: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den>
                          </m:f>
                        </m:e>
                      </m:d>
                      <m:r>
                        <a:rPr lang="en-US" sz="1800" b="0" i="0" smtClean="0">
                          <a:latin typeface="Cambria Math" panose="02040503050406030204" pitchFamily="18" charset="0"/>
                        </a:rPr>
                        <m:t>+9 </m:t>
                      </m:r>
                      <m:r>
                        <m:rPr>
                          <m:sty m:val="p"/>
                        </m:rPr>
                        <a:rPr lang="en-US" sz="1800" b="0" i="0" smtClean="0">
                          <a:latin typeface="Cambria Math" panose="02040503050406030204" pitchFamily="18" charset="0"/>
                        </a:rPr>
                        <m:t>S</m:t>
                      </m:r>
                    </m:oMath>
                  </m:oMathPara>
                </a14:m>
                <a:endParaRPr lang="en-IN" sz="18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58A63B2-7A3A-470E-8668-2F82597B6C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5553" y="4476057"/>
                <a:ext cx="4232890" cy="62235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09BDD68-E6F5-4620-BCC3-0685BE43C330}"/>
                  </a:ext>
                </a:extLst>
              </p:cNvPr>
              <p:cNvSpPr/>
              <p:nvPr/>
            </p:nvSpPr>
            <p:spPr>
              <a:xfrm>
                <a:off x="2933056" y="6161821"/>
                <a:ext cx="3277884" cy="610103"/>
              </a:xfrm>
              <a:prstGeom prst="rect">
                <a:avLst/>
              </a:prstGeom>
              <a:ln>
                <a:solidFill>
                  <a:srgbClr val="FF0000"/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kJ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kg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=15852 </m:t>
                      </m:r>
                      <m:f>
                        <m:fPr>
                          <m:type m:val="skw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𝑘𝑔</m:t>
                          </m:r>
                        </m:den>
                      </m:f>
                    </m:oMath>
                  </m:oMathPara>
                </a14:m>
                <a:endParaRPr lang="en-IN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09BDD68-E6F5-4620-BCC3-0685BE43C3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3056" y="6161821"/>
                <a:ext cx="3277884" cy="61010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Lecture_2A_Slide_7">
            <a:hlinkClick r:id="" action="ppaction://media"/>
            <a:extLst>
              <a:ext uri="{FF2B5EF4-FFF2-40B4-BE49-F238E27FC236}">
                <a16:creationId xmlns:a16="http://schemas.microsoft.com/office/drawing/2014/main" id="{5EF250F5-070E-4CCE-B5C7-723C5F182B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2400" y="2225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2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1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9FC5FA-DA29-465A-ADD8-497112CE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6076"/>
            <a:ext cx="8229600" cy="746088"/>
          </a:xfrm>
        </p:spPr>
        <p:txBody>
          <a:bodyPr/>
          <a:lstStyle/>
          <a:p>
            <a:r>
              <a:rPr lang="en-IN" sz="3200" dirty="0"/>
              <a:t>Example Problem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EBDC29-6EDD-4F2E-9C0E-47A011216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" y="1005920"/>
            <a:ext cx="9144000" cy="476250"/>
          </a:xfrm>
        </p:spPr>
        <p:txBody>
          <a:bodyPr/>
          <a:lstStyle/>
          <a:p>
            <a:pPr marL="0" indent="0" algn="ctr">
              <a:buNone/>
            </a:pPr>
            <a:r>
              <a:rPr lang="en-US" sz="1800" u="sng" dirty="0"/>
              <a:t>Step 5</a:t>
            </a:r>
            <a:r>
              <a:rPr lang="en-US" sz="1800" dirty="0"/>
              <a:t>: Compare the values obtained by using the approximate formula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B67A3-8174-40E9-86F8-85B655994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369086"/>
            <a:ext cx="2133600" cy="476250"/>
          </a:xfrm>
        </p:spPr>
        <p:txBody>
          <a:bodyPr/>
          <a:lstStyle/>
          <a:p>
            <a:pPr>
              <a:defRPr/>
            </a:pPr>
            <a:fld id="{DA52E975-65DA-49A5-9519-670AAAB209AF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09BDD68-E6F5-4620-BCC3-0685BE43C330}"/>
                  </a:ext>
                </a:extLst>
              </p:cNvPr>
              <p:cNvSpPr/>
              <p:nvPr/>
            </p:nvSpPr>
            <p:spPr>
              <a:xfrm>
                <a:off x="5371458" y="5979105"/>
                <a:ext cx="3277885" cy="610103"/>
              </a:xfrm>
              <a:prstGeom prst="rect">
                <a:avLst/>
              </a:prstGeom>
              <a:ln>
                <a:solidFill>
                  <a:srgbClr val="FF0000"/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kJ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kg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=1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5844</m:t>
                      </m:r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type m:val="skw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𝑘𝐽</m:t>
                          </m:r>
                        </m:num>
                        <m:den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𝑘𝑔</m:t>
                          </m:r>
                        </m:den>
                      </m:f>
                    </m:oMath>
                  </m:oMathPara>
                </a14:m>
                <a:endParaRPr lang="en-IN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09BDD68-E6F5-4620-BCC3-0685BE43C3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1458" y="5979105"/>
                <a:ext cx="3277885" cy="61010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B367F01-30CA-4329-A2B0-DFBBBA062DDB}"/>
                  </a:ext>
                </a:extLst>
              </p:cNvPr>
              <p:cNvSpPr txBox="1"/>
              <p:nvPr/>
            </p:nvSpPr>
            <p:spPr>
              <a:xfrm>
                <a:off x="250716" y="6051209"/>
                <a:ext cx="4170885" cy="46589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skw"/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sz="1800" i="0">
                                  <a:latin typeface="Cambria Math" panose="02040503050406030204" pitchFamily="18" charset="0"/>
                                </a:rPr>
                                <m:t>kJ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sz="1800" i="0">
                                  <a:latin typeface="Cambria Math" panose="02040503050406030204" pitchFamily="18" charset="0"/>
                                </a:rPr>
                                <m:t>kg</m:t>
                              </m:r>
                            </m:den>
                          </m:f>
                        </m:e>
                      </m:d>
                      <m:r>
                        <a:rPr lang="en-IN" sz="180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0" smtClean="0">
                          <a:latin typeface="Cambria Math" panose="02040503050406030204" pitchFamily="18" charset="0"/>
                        </a:rPr>
                        <m:t>53.5</m:t>
                      </m:r>
                      <m:d>
                        <m:d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F</m:t>
                          </m:r>
                          <m: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+3.6 </m:t>
                          </m:r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CP</m:t>
                          </m:r>
                        </m:e>
                      </m:d>
                      <m:r>
                        <a:rPr lang="en-US" sz="1800" b="0" i="0" smtClean="0">
                          <a:latin typeface="Cambria Math" panose="02040503050406030204" pitchFamily="18" charset="0"/>
                        </a:rPr>
                        <m:t>+372 </m:t>
                      </m:r>
                      <m:r>
                        <m:rPr>
                          <m:sty m:val="p"/>
                        </m:rPr>
                        <a:rPr lang="en-US" sz="1800" b="0" i="0" smtClean="0">
                          <a:latin typeface="Cambria Math" panose="02040503050406030204" pitchFamily="18" charset="0"/>
                        </a:rPr>
                        <m:t>PLR</m:t>
                      </m:r>
                    </m:oMath>
                  </m:oMathPara>
                </a14:m>
                <a:endParaRPr lang="en-IN" sz="16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B367F01-30CA-4329-A2B0-DFBBBA062D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716" y="6051209"/>
                <a:ext cx="4170885" cy="4658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DB2F27FE-6FC4-443B-ACF9-F329395E91C2}"/>
              </a:ext>
            </a:extLst>
          </p:cNvPr>
          <p:cNvSpPr/>
          <p:nvPr/>
        </p:nvSpPr>
        <p:spPr>
          <a:xfrm>
            <a:off x="84905" y="5104119"/>
            <a:ext cx="89741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F (food waste) = 0.79; CP (cardboard and paper) = 37.31 + 26.85 + 16.78; </a:t>
            </a:r>
          </a:p>
          <a:p>
            <a:pPr algn="ctr"/>
            <a:r>
              <a:rPr lang="en-US" sz="1800" dirty="0"/>
              <a:t>PLR = 0.57 (assuming leather and rubber ~ 0)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6E5D3C5-95DE-4C72-8F1A-93808BEA94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066941"/>
              </p:ext>
            </p:extLst>
          </p:nvPr>
        </p:nvGraphicFramePr>
        <p:xfrm>
          <a:off x="1371595" y="1439327"/>
          <a:ext cx="6400800" cy="3343275"/>
        </p:xfrm>
        <a:graphic>
          <a:graphicData uri="http://schemas.openxmlformats.org/drawingml/2006/table">
            <a:tbl>
              <a:tblPr/>
              <a:tblGrid>
                <a:gridCol w="1268741">
                  <a:extLst>
                    <a:ext uri="{9D8B030D-6E8A-4147-A177-3AD203B41FA5}">
                      <a16:colId xmlns:a16="http://schemas.microsoft.com/office/drawing/2014/main" val="834050129"/>
                    </a:ext>
                  </a:extLst>
                </a:gridCol>
                <a:gridCol w="1703285">
                  <a:extLst>
                    <a:ext uri="{9D8B030D-6E8A-4147-A177-3AD203B41FA5}">
                      <a16:colId xmlns:a16="http://schemas.microsoft.com/office/drawing/2014/main" val="2066789584"/>
                    </a:ext>
                  </a:extLst>
                </a:gridCol>
                <a:gridCol w="1344866">
                  <a:extLst>
                    <a:ext uri="{9D8B030D-6E8A-4147-A177-3AD203B41FA5}">
                      <a16:colId xmlns:a16="http://schemas.microsoft.com/office/drawing/2014/main" val="19174149"/>
                    </a:ext>
                  </a:extLst>
                </a:gridCol>
                <a:gridCol w="2083908">
                  <a:extLst>
                    <a:ext uri="{9D8B030D-6E8A-4147-A177-3AD203B41FA5}">
                      <a16:colId xmlns:a16="http://schemas.microsoft.com/office/drawing/2014/main" val="2713532713"/>
                    </a:ext>
                  </a:extLst>
                </a:gridCol>
              </a:tblGrid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Component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Mass fraction(%)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Dry mass (kg)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Dry Mass fraction (%)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4248521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Newspaper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14.10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16.78%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9627211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Other papers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22.56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26.85%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4231322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Cardboard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37.31%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83424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Glass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4.2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853956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Plastics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0.49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1375703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Aluminum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0.13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0050675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Ferrous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1.18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2250032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Nonferrous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0.35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8150791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Yard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17.97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8.55%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8193988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Food waste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1.67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705265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Dirt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2.01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735786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F2F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84.03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5881102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82081EB-9BD6-433D-B62D-20896C039383}"/>
              </a:ext>
            </a:extLst>
          </p:cNvPr>
          <p:cNvCxnSpPr>
            <a:stCxn id="11" idx="3"/>
            <a:endCxn id="3" idx="1"/>
          </p:cNvCxnSpPr>
          <p:nvPr/>
        </p:nvCxnSpPr>
        <p:spPr>
          <a:xfrm flipV="1">
            <a:off x="4421601" y="6284157"/>
            <a:ext cx="949857" cy="1"/>
          </a:xfrm>
          <a:prstGeom prst="straightConnector1">
            <a:avLst/>
          </a:prstGeom>
          <a:ln>
            <a:solidFill>
              <a:srgbClr val="2D2D8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Lecture_2A_Slide_8">
            <a:hlinkClick r:id="" action="ppaction://media"/>
            <a:extLst>
              <a:ext uri="{FF2B5EF4-FFF2-40B4-BE49-F238E27FC236}">
                <a16:creationId xmlns:a16="http://schemas.microsoft.com/office/drawing/2014/main" id="{AB4A7E3D-1AD3-417E-8F2E-4DE82E32C5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2400" y="2225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656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337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59FC5FA-DA29-465A-ADD8-497112CE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61072"/>
            <a:ext cx="8229600" cy="1031530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Typical data on inert residue and energy content of municipal solid waste components</a:t>
            </a:r>
            <a:endParaRPr lang="en-US" sz="2800" baseline="300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B67A3-8174-40E9-86F8-85B655994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6372225"/>
            <a:ext cx="2133600" cy="476250"/>
          </a:xfrm>
        </p:spPr>
        <p:txBody>
          <a:bodyPr/>
          <a:lstStyle/>
          <a:p>
            <a:pPr>
              <a:defRPr/>
            </a:pPr>
            <a:fld id="{DA52E975-65DA-49A5-9519-670AAAB209AF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96DAA6-6165-4509-8AC3-70E35FCB7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520" y="1187702"/>
            <a:ext cx="6924953" cy="508942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41C53DB-B7F0-44AB-A642-B3B6294535AE}"/>
              </a:ext>
            </a:extLst>
          </p:cNvPr>
          <p:cNvSpPr/>
          <p:nvPr/>
        </p:nvSpPr>
        <p:spPr>
          <a:xfrm>
            <a:off x="1821885" y="6372225"/>
            <a:ext cx="55002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Energy values based on as-discarded basis</a:t>
            </a:r>
          </a:p>
        </p:txBody>
      </p:sp>
      <p:pic>
        <p:nvPicPr>
          <p:cNvPr id="3" name="Lecture_2A_Slide_9">
            <a:hlinkClick r:id="" action="ppaction://media"/>
            <a:extLst>
              <a:ext uri="{FF2B5EF4-FFF2-40B4-BE49-F238E27FC236}">
                <a16:creationId xmlns:a16="http://schemas.microsoft.com/office/drawing/2014/main" id="{E63C2DEE-7050-4A7E-A7A0-E75FFCF648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2398" y="2257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53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3107</TotalTime>
  <Words>1041</Words>
  <Application>Microsoft Office PowerPoint</Application>
  <PresentationFormat>On-screen Show (4:3)</PresentationFormat>
  <Paragraphs>530</Paragraphs>
  <Slides>10</Slides>
  <Notes>10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MS PGothic</vt:lpstr>
      <vt:lpstr>Arial</vt:lpstr>
      <vt:lpstr>Cambria Math</vt:lpstr>
      <vt:lpstr>Wingdings</vt:lpstr>
      <vt:lpstr>Default Design</vt:lpstr>
      <vt:lpstr>ES 200: Summer 2019-2020</vt:lpstr>
      <vt:lpstr>PowerPoint Presentation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Typical data on inert residue and energy content of municipal solid waste components</vt:lpstr>
      <vt:lpstr>Example Problem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Module_B_Lecture_2A</dc:title>
  <dc:creator>vamsi</dc:creator>
  <cp:lastModifiedBy>Tabish Nawaz</cp:lastModifiedBy>
  <cp:revision>208</cp:revision>
  <dcterms:created xsi:type="dcterms:W3CDTF">2018-07-15T10:17:46Z</dcterms:created>
  <dcterms:modified xsi:type="dcterms:W3CDTF">2020-09-15T04:57:41Z</dcterms:modified>
</cp:coreProperties>
</file>